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62" r:id="rId12"/>
    <p:sldId id="263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4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4C915-A669-4553-9F51-6E182085F3F7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00239-20E7-4498-9D0B-7312B0EA66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451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00239-20E7-4498-9D0B-7312B0EA660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712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5C4D-E7BD-403A-BB70-E74924EA175E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BA84-D34E-4D69-B8C5-E5F503D9A8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485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5C4D-E7BD-403A-BB70-E74924EA175E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BA84-D34E-4D69-B8C5-E5F503D9A8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562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5C4D-E7BD-403A-BB70-E74924EA175E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BA84-D34E-4D69-B8C5-E5F503D9A8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147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5C4D-E7BD-403A-BB70-E74924EA175E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BA84-D34E-4D69-B8C5-E5F503D9A8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23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5C4D-E7BD-403A-BB70-E74924EA175E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BA84-D34E-4D69-B8C5-E5F503D9A8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326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5C4D-E7BD-403A-BB70-E74924EA175E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BA84-D34E-4D69-B8C5-E5F503D9A8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869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5C4D-E7BD-403A-BB70-E74924EA175E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BA84-D34E-4D69-B8C5-E5F503D9A8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281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5C4D-E7BD-403A-BB70-E74924EA175E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BA84-D34E-4D69-B8C5-E5F503D9A8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790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5C4D-E7BD-403A-BB70-E74924EA175E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BA84-D34E-4D69-B8C5-E5F503D9A8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232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5C4D-E7BD-403A-BB70-E74924EA175E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BA84-D34E-4D69-B8C5-E5F503D9A8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789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5C4D-E7BD-403A-BB70-E74924EA175E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3BA84-D34E-4D69-B8C5-E5F503D9A8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81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98000">
              <a:schemeClr val="accent2">
                <a:lumMod val="100000"/>
                <a:alpha val="8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F5C4D-E7BD-403A-BB70-E74924EA175E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3BA84-D34E-4D69-B8C5-E5F503D9A8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48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652953"/>
            <a:ext cx="9144000" cy="1857009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оформления дипломной работы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3046" y="351692"/>
            <a:ext cx="107266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ГАОУ СПО РК «Керченский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медколледж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им. Г.К. Петровой»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72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22275"/>
            <a:ext cx="10515600" cy="1063625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Общий объем дипломной работы  должен быть не менее </a:t>
            </a:r>
            <a:r>
              <a:rPr lang="ru-RU" sz="3600" b="1" dirty="0" smtClean="0"/>
              <a:t>35-50 листов</a:t>
            </a:r>
            <a:r>
              <a:rPr lang="ru-RU" sz="3600" dirty="0" smtClean="0"/>
              <a:t> формата А4 (без учета приложений)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982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000" b="1" dirty="0" smtClean="0"/>
              <a:t>Обязательными </a:t>
            </a:r>
            <a:r>
              <a:rPr lang="ru-RU" sz="3000" b="1" dirty="0"/>
              <a:t>структурными элементами </a:t>
            </a:r>
            <a:r>
              <a:rPr lang="ru-RU" sz="3000" b="1" dirty="0" smtClean="0"/>
              <a:t>дипломной работы </a:t>
            </a:r>
            <a:r>
              <a:rPr lang="ru-RU" sz="3000" b="1" dirty="0"/>
              <a:t>работы являются: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титульный лист;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содержание (оглавление);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введение;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теоретическая часть (должна иметь название) и заканчивается выводом;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практическая часть (должна иметь название) и заканчивается </a:t>
            </a:r>
            <a:r>
              <a:rPr lang="ru-RU" dirty="0" smtClean="0"/>
              <a:t>выводом;</a:t>
            </a:r>
            <a:endParaRPr lang="ru-RU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заключение;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список использованных источников;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/>
              <a:t>приложения. </a:t>
            </a:r>
          </a:p>
        </p:txBody>
      </p:sp>
    </p:spTree>
    <p:extLst>
      <p:ext uri="{BB962C8B-B14F-4D97-AF65-F5344CB8AC3E}">
        <p14:creationId xmlns:p14="http://schemas.microsoft.com/office/powerpoint/2010/main" val="4280576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8552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Между отельными структурными частями дипломной работы следует придерживаться следующего соотношения: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3200" dirty="0" smtClean="0"/>
              <a:t>введение – 4-5 страницы;</a:t>
            </a:r>
          </a:p>
          <a:p>
            <a:pPr lvl="0"/>
            <a:r>
              <a:rPr lang="ru-RU" sz="3200" dirty="0" smtClean="0"/>
              <a:t>заключение – 3-4 страницы;</a:t>
            </a:r>
          </a:p>
          <a:p>
            <a:r>
              <a:rPr lang="ru-RU" sz="3200" dirty="0" smtClean="0"/>
              <a:t>остальную часть работы занимает основная часть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7750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Требования к написанию «Введения»: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87837"/>
            <a:ext cx="10515600" cy="4689126"/>
          </a:xfrm>
        </p:spPr>
        <p:txBody>
          <a:bodyPr>
            <a:noAutofit/>
          </a:bodyPr>
          <a:lstStyle/>
          <a:p>
            <a:pPr lvl="0"/>
            <a:r>
              <a:rPr lang="ru-RU" dirty="0" smtClean="0"/>
              <a:t>Печатается </a:t>
            </a:r>
            <a:r>
              <a:rPr lang="ru-RU" dirty="0"/>
              <a:t>на отдельных страницах.</a:t>
            </a:r>
          </a:p>
          <a:p>
            <a:pPr lvl="0"/>
            <a:r>
              <a:rPr lang="ru-RU" dirty="0"/>
              <a:t>Компоненты научного аппарата </a:t>
            </a:r>
            <a:r>
              <a:rPr lang="ru-RU" dirty="0" smtClean="0"/>
              <a:t>(актуальность работы, цель работы, задачи </a:t>
            </a:r>
            <a:r>
              <a:rPr lang="ru-RU" dirty="0"/>
              <a:t>и т.п.) выделяются </a:t>
            </a:r>
            <a:r>
              <a:rPr lang="ru-RU" b="1" dirty="0"/>
              <a:t>полужирным</a:t>
            </a:r>
            <a:r>
              <a:rPr lang="ru-RU" dirty="0"/>
              <a:t> шрифтом, но не заключаются в кавычки.</a:t>
            </a:r>
          </a:p>
          <a:p>
            <a:pPr lvl="0"/>
            <a:r>
              <a:rPr lang="ru-RU" dirty="0"/>
              <a:t>Каждый компонент излагается с новой строки.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i="1" dirty="0"/>
              <a:t>Например: </a:t>
            </a:r>
            <a:endParaRPr lang="ru-RU" dirty="0"/>
          </a:p>
          <a:p>
            <a:r>
              <a:rPr lang="ru-RU" b="1" dirty="0"/>
              <a:t>Актуальность исследования </a:t>
            </a:r>
            <a:r>
              <a:rPr lang="ru-RU" dirty="0"/>
              <a:t>определяется тем, что ……</a:t>
            </a:r>
          </a:p>
          <a:p>
            <a:r>
              <a:rPr lang="ru-RU" b="1" dirty="0"/>
              <a:t>Цель исследования</a:t>
            </a:r>
            <a:r>
              <a:rPr lang="ru-RU" dirty="0"/>
              <a:t> – …..</a:t>
            </a:r>
          </a:p>
          <a:p>
            <a:r>
              <a:rPr lang="ru-RU" b="1" dirty="0"/>
              <a:t>Задачи исследования</a:t>
            </a:r>
            <a:r>
              <a:rPr lang="ru-RU" dirty="0"/>
              <a:t> – …….</a:t>
            </a:r>
          </a:p>
        </p:txBody>
      </p:sp>
    </p:spTree>
    <p:extLst>
      <p:ext uri="{BB962C8B-B14F-4D97-AF65-F5344CB8AC3E}">
        <p14:creationId xmlns:p14="http://schemas.microsoft.com/office/powerpoint/2010/main" val="66573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309" y="194643"/>
            <a:ext cx="10515600" cy="1325563"/>
          </a:xfrm>
        </p:spPr>
        <p:txBody>
          <a:bodyPr/>
          <a:lstStyle/>
          <a:p>
            <a:r>
              <a:rPr lang="ru-RU" b="1" dirty="0"/>
              <a:t>Основные параметры оформления </a:t>
            </a:r>
            <a:endParaRPr lang="ru-R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28419" y="1320773"/>
            <a:ext cx="10625381" cy="512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39750"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00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Тип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шрифта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-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Times New Roman</a:t>
            </a:r>
            <a:r>
              <a: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 smtClean="0">
                <a:ea typeface="Times New Roman" panose="02020603050405020304" pitchFamily="18" charset="0"/>
              </a:rPr>
              <a:t>Размер </a:t>
            </a:r>
            <a:r>
              <a:rPr lang="ru-RU" sz="2400" dirty="0">
                <a:ea typeface="Times New Roman" panose="02020603050405020304" pitchFamily="18" charset="0"/>
              </a:rPr>
              <a:t>шрифта (кегль) - 14.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8001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Размер абзацного отступа - 1,0 см.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8001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Межстрочный интервал – 1,5.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8001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Страница с текстом должна иметь левое поле 3 см, правое – 1 см, верхнее и нижнее 2 см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2400" dirty="0"/>
              <a:t>Текст печатается на одной стороне листа, с обязательным выравниванием </a:t>
            </a:r>
            <a:r>
              <a:rPr lang="ru-RU" sz="2400" b="1" dirty="0"/>
              <a:t>по ширине</a:t>
            </a:r>
            <a:r>
              <a:rPr lang="ru-RU" sz="2400" dirty="0"/>
              <a:t>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8001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96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Основные параметры </a:t>
            </a:r>
            <a:r>
              <a:rPr lang="ru-RU" b="1" dirty="0" smtClean="0"/>
              <a:t>оформления: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43088"/>
            <a:ext cx="10515600" cy="4386262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ru-RU" dirty="0"/>
              <a:t>Главы, </a:t>
            </a:r>
            <a:r>
              <a:rPr lang="ru-RU" dirty="0" smtClean="0"/>
              <a:t>параграфы нумеруются </a:t>
            </a:r>
            <a:r>
              <a:rPr lang="ru-RU" dirty="0"/>
              <a:t>арабскими цифрами. </a:t>
            </a:r>
            <a:endParaRPr lang="ru-RU" dirty="0" smtClean="0"/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smtClean="0"/>
              <a:t>До </a:t>
            </a:r>
            <a:r>
              <a:rPr lang="ru-RU" dirty="0"/>
              <a:t>и после названий глав пропускается </a:t>
            </a:r>
            <a:r>
              <a:rPr lang="ru-RU" b="1" dirty="0"/>
              <a:t>одна строка. </a:t>
            </a:r>
            <a:endParaRPr lang="ru-RU" b="1" dirty="0" smtClean="0"/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smtClean="0"/>
              <a:t>После </a:t>
            </a:r>
            <a:r>
              <a:rPr lang="ru-RU" dirty="0"/>
              <a:t>названия  параграфа пропуск </a:t>
            </a:r>
            <a:r>
              <a:rPr lang="ru-RU" b="1" dirty="0"/>
              <a:t>не ставится. </a:t>
            </a:r>
            <a:endParaRPr lang="ru-RU" b="1" dirty="0" smtClean="0"/>
          </a:p>
          <a:p>
            <a:pPr lvl="0">
              <a:buFont typeface="Wingdings" panose="05000000000000000000" pitchFamily="2" charset="2"/>
              <a:buChar char="ü"/>
            </a:pPr>
            <a:r>
              <a:rPr lang="ru-RU" dirty="0" smtClean="0"/>
              <a:t>Если </a:t>
            </a:r>
            <a:r>
              <a:rPr lang="ru-RU" dirty="0"/>
              <a:t>название </a:t>
            </a:r>
            <a:r>
              <a:rPr lang="ru-RU" b="1" dirty="0"/>
              <a:t>главы и параграфа </a:t>
            </a:r>
            <a:r>
              <a:rPr lang="ru-RU" dirty="0"/>
              <a:t>состоят из двух и более строк</a:t>
            </a:r>
            <a:r>
              <a:rPr lang="ru-RU" b="1" dirty="0"/>
              <a:t>, то интервал одинарный.</a:t>
            </a: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Переносить слова в заголовке и тексте не допускается.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Название главы не должно дублировать название темы, а название параграфов – название глав. </a:t>
            </a:r>
          </a:p>
        </p:txBody>
      </p:sp>
    </p:spTree>
    <p:extLst>
      <p:ext uri="{BB962C8B-B14F-4D97-AF65-F5344CB8AC3E}">
        <p14:creationId xmlns:p14="http://schemas.microsoft.com/office/powerpoint/2010/main" val="95149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57225"/>
            <a:ext cx="10515600" cy="5519738"/>
          </a:xfrm>
        </p:spPr>
        <p:txBody>
          <a:bodyPr>
            <a:normAutofit fontScale="85000" lnSpcReduction="20000"/>
          </a:bodyPr>
          <a:lstStyle/>
          <a:p>
            <a:pPr lvl="0">
              <a:lnSpc>
                <a:spcPct val="134000"/>
              </a:lnSpc>
              <a:buFont typeface="Wingdings" panose="05000000000000000000" pitchFamily="2" charset="2"/>
              <a:buChar char="ü"/>
            </a:pPr>
            <a:r>
              <a:rPr lang="ru-RU" sz="3100" dirty="0"/>
              <a:t>Название темы </a:t>
            </a:r>
            <a:r>
              <a:rPr lang="ru-RU" sz="3100" dirty="0" smtClean="0"/>
              <a:t>дипломной работы, </a:t>
            </a:r>
            <a:r>
              <a:rPr lang="ru-RU" sz="3100" dirty="0"/>
              <a:t>заголовки структурных элементов работы располагают в середине строки (выравнивание по центру), без точки в конце и печатают </a:t>
            </a:r>
            <a:r>
              <a:rPr lang="ru-RU" sz="3100" b="1" dirty="0"/>
              <a:t>заглавными буквами </a:t>
            </a:r>
            <a:r>
              <a:rPr lang="ru-RU" sz="3100" dirty="0"/>
              <a:t>(</a:t>
            </a:r>
            <a:r>
              <a:rPr lang="en-US" sz="3100" dirty="0"/>
              <a:t>Caps Lock</a:t>
            </a:r>
            <a:r>
              <a:rPr lang="ru-RU" sz="3100" dirty="0"/>
              <a:t>) без подчеркивания. </a:t>
            </a:r>
            <a:r>
              <a:rPr lang="ru-RU" sz="3100" dirty="0" smtClean="0"/>
              <a:t>Шрифт </a:t>
            </a:r>
            <a:r>
              <a:rPr lang="ru-RU" sz="3100" dirty="0"/>
              <a:t>заголовков — </a:t>
            </a:r>
            <a:r>
              <a:rPr lang="fr-FR" sz="3100" dirty="0"/>
              <a:t>Times New Roman,</a:t>
            </a:r>
            <a:r>
              <a:rPr lang="ru-RU" sz="3100" dirty="0"/>
              <a:t> 14, полужирный. </a:t>
            </a:r>
            <a:endParaRPr lang="ru-RU" sz="3100" dirty="0" smtClean="0"/>
          </a:p>
          <a:p>
            <a:pPr lvl="0">
              <a:lnSpc>
                <a:spcPct val="134000"/>
              </a:lnSpc>
              <a:buFont typeface="Wingdings" panose="05000000000000000000" pitchFamily="2" charset="2"/>
              <a:buChar char="ü"/>
            </a:pPr>
            <a:r>
              <a:rPr lang="ru-RU" sz="3100" dirty="0" smtClean="0"/>
              <a:t>Для </a:t>
            </a:r>
            <a:r>
              <a:rPr lang="ru-RU" sz="3100" dirty="0"/>
              <a:t>названия параграфов используется </a:t>
            </a:r>
            <a:r>
              <a:rPr lang="fr-FR" sz="3100" dirty="0"/>
              <a:t>Times New Roman,</a:t>
            </a:r>
            <a:r>
              <a:rPr lang="ru-RU" sz="3100" dirty="0"/>
              <a:t> 14, полужирный, </a:t>
            </a:r>
            <a:r>
              <a:rPr lang="ru-RU" sz="3100" b="1" dirty="0"/>
              <a:t>буквы строчные</a:t>
            </a:r>
            <a:r>
              <a:rPr lang="ru-RU" sz="3100" dirty="0"/>
              <a:t>, выравнивание по центру.  </a:t>
            </a:r>
          </a:p>
          <a:p>
            <a:pPr lvl="0">
              <a:lnSpc>
                <a:spcPct val="134000"/>
              </a:lnSpc>
              <a:buFont typeface="Wingdings" panose="05000000000000000000" pitchFamily="2" charset="2"/>
              <a:buChar char="ü"/>
            </a:pPr>
            <a:r>
              <a:rPr lang="ru-RU" sz="3100" dirty="0"/>
              <a:t>Структурные единицы «ВВЕДЕНИЕ», «ГЛАВА», «ЗАКЛЮЧЕНИЕ», «СПИСОК ИСПОЛЬЗУЕМЫХ ИСТОЧНИКОВ» </a:t>
            </a:r>
            <a:r>
              <a:rPr lang="ru-RU" sz="3100" b="1" dirty="0"/>
              <a:t>начинаются с нового листа</a:t>
            </a:r>
            <a:r>
              <a:rPr lang="ru-RU" sz="3100" dirty="0"/>
              <a:t>.  Нельзя оставлять на одной странице только заголовок, а сам текст начинать с другой: в этом случае заголовок следует перенести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5928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57188"/>
            <a:ext cx="10515600" cy="5500687"/>
          </a:xfrm>
        </p:spPr>
        <p:txBody>
          <a:bodyPr/>
          <a:lstStyle/>
          <a:p>
            <a:pPr lvl="0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dirty="0"/>
              <a:t>Страницы работы следует нумеровать арабскими цифрами </a:t>
            </a:r>
            <a:r>
              <a:rPr lang="ru-RU" b="1" dirty="0"/>
              <a:t>внизу страницы справа</a:t>
            </a:r>
            <a:r>
              <a:rPr lang="ru-RU" dirty="0"/>
              <a:t>, соблюдая сквозную нумерацию по всему тексту (за исключением приложений). </a:t>
            </a:r>
            <a:endParaRPr lang="ru-RU" dirty="0" smtClean="0"/>
          </a:p>
          <a:p>
            <a:pPr lvl="0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dirty="0" smtClean="0"/>
              <a:t>Титульный </a:t>
            </a:r>
            <a:r>
              <a:rPr lang="ru-RU" dirty="0"/>
              <a:t>лист и «СОДЕРЖАНИЕ» </a:t>
            </a:r>
            <a:r>
              <a:rPr lang="ru-RU" dirty="0" smtClean="0"/>
              <a:t>включаются </a:t>
            </a:r>
            <a:r>
              <a:rPr lang="ru-RU" dirty="0"/>
              <a:t>в общую нумерацию страниц. Номер страницы на титульном листе не проставляется. Все страницы, начиная с 2-й.</a:t>
            </a:r>
          </a:p>
          <a:p>
            <a:pPr lvl="0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b="1" dirty="0"/>
              <a:t>Сокращения в работе</a:t>
            </a:r>
            <a:r>
              <a:rPr lang="ru-RU" dirty="0"/>
              <a:t> допускаются в следующем виде: использование сокращения </a:t>
            </a:r>
            <a:r>
              <a:rPr lang="ru-RU" b="1" dirty="0"/>
              <a:t>в первый раз</a:t>
            </a:r>
            <a:r>
              <a:rPr lang="ru-RU" dirty="0"/>
              <a:t> расшифровывается. </a:t>
            </a:r>
            <a:r>
              <a:rPr lang="ru-RU" b="1" dirty="0"/>
              <a:t>Например, желудочно-кишечный тракт (ЖКТ)</a:t>
            </a:r>
            <a:r>
              <a:rPr lang="ru-RU" dirty="0"/>
              <a:t>. И в последующем тексте используется сокращенный вариант.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ü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4057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28625"/>
            <a:ext cx="10515600" cy="6172199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dirty="0"/>
              <a:t>В таблицах разрешено использовать кегль шрифта 12 пт. и межстрочный интервал – одинарный. </a:t>
            </a:r>
            <a:endParaRPr lang="ru-RU" dirty="0" smtClean="0"/>
          </a:p>
          <a:p>
            <a:pPr marL="0" lvl="0" indent="0" algn="just">
              <a:lnSpc>
                <a:spcPct val="114000"/>
              </a:lnSpc>
              <a:buNone/>
            </a:pPr>
            <a:r>
              <a:rPr lang="ru-RU" dirty="0"/>
              <a:t>Слово </a:t>
            </a:r>
            <a:r>
              <a:rPr lang="ru-RU" b="1" dirty="0"/>
              <a:t>Таблица</a:t>
            </a:r>
            <a:r>
              <a:rPr lang="ru-RU" dirty="0"/>
              <a:t> ее порядковый номер (без знака №) пишется сверху самой таблицы в правой стороне. Название самой таблицы располагается по центру. </a:t>
            </a:r>
            <a:endParaRPr lang="ru-RU" dirty="0" smtClean="0"/>
          </a:p>
          <a:p>
            <a:pPr marL="0" lvl="0" indent="0" algn="just">
              <a:lnSpc>
                <a:spcPct val="114000"/>
              </a:lnSpc>
              <a:buNone/>
            </a:pPr>
            <a:r>
              <a:rPr lang="ru-RU" dirty="0"/>
              <a:t>Название графиков, схем, диаграмм помещается под ними, пишется без кавычек и содержит слово </a:t>
            </a:r>
            <a:r>
              <a:rPr lang="ru-RU" b="1" dirty="0"/>
              <a:t>Рис.</a:t>
            </a:r>
            <a:r>
              <a:rPr lang="ru-RU" i="1" dirty="0"/>
              <a:t> </a:t>
            </a:r>
            <a:r>
              <a:rPr lang="ru-RU" dirty="0"/>
              <a:t>без кавычек и указание на порядковый номер рисунка, без знака №.</a:t>
            </a:r>
            <a:r>
              <a:rPr lang="ru-RU" b="1" dirty="0"/>
              <a:t> </a:t>
            </a:r>
            <a:r>
              <a:rPr lang="ru-RU" dirty="0"/>
              <a:t>Нумерация сквозная.</a:t>
            </a:r>
          </a:p>
          <a:p>
            <a:pPr lvl="0" algn="just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dirty="0"/>
              <a:t>Иллюстрации, таблицы не могут занимать на странице более </a:t>
            </a:r>
            <a:r>
              <a:rPr lang="ru-RU" b="1" dirty="0"/>
              <a:t>50 % площади</a:t>
            </a:r>
            <a:r>
              <a:rPr lang="ru-RU" dirty="0"/>
              <a:t>. В том случае, если таблица, схема, рисунок занимают всю страницу, они выносятся </a:t>
            </a:r>
            <a:r>
              <a:rPr lang="ru-RU" b="1" dirty="0"/>
              <a:t>в приложение</a:t>
            </a:r>
            <a:r>
              <a:rPr lang="ru-RU" dirty="0"/>
              <a:t>.  При этом на все иллюстрации, таблицы, вынесенные в приложение, должны быть даны </a:t>
            </a:r>
            <a:r>
              <a:rPr lang="ru-RU" b="1" dirty="0"/>
              <a:t>ссылки в работе</a:t>
            </a:r>
            <a:r>
              <a:rPr lang="ru-RU" dirty="0"/>
              <a:t>. Нумерация сквозная.</a:t>
            </a:r>
          </a:p>
          <a:p>
            <a:pPr>
              <a:lnSpc>
                <a:spcPct val="114000"/>
              </a:lnSpc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5392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В начале списка Приказы, Указы, Положения, Постановления, Нормативные акты, </a:t>
            </a:r>
            <a:r>
              <a:rPr lang="ru-RU" dirty="0" err="1" smtClean="0"/>
              <a:t>СанПин</a:t>
            </a:r>
            <a:r>
              <a:rPr lang="ru-RU" dirty="0" smtClean="0"/>
              <a:t> и т.д.</a:t>
            </a:r>
          </a:p>
          <a:p>
            <a:pPr lvl="0"/>
            <a:r>
              <a:rPr lang="ru-RU" dirty="0" smtClean="0"/>
              <a:t>Монографии, учебники </a:t>
            </a:r>
            <a:r>
              <a:rPr lang="ru-RU" dirty="0"/>
              <a:t>и учебные </a:t>
            </a:r>
            <a:r>
              <a:rPr lang="ru-RU" dirty="0" smtClean="0"/>
              <a:t>пособия </a:t>
            </a:r>
            <a:r>
              <a:rPr lang="ru-RU" dirty="0"/>
              <a:t>в библиографическом списке всегда сортируется по алфавиту, согласно Положению. Сам источник оформляется таким образом: Фамилия И.О. автора – название – город – издательство – год – страницы. </a:t>
            </a:r>
            <a:endParaRPr lang="ru-RU" dirty="0" smtClean="0"/>
          </a:p>
          <a:p>
            <a:pPr lvl="0"/>
            <a:r>
              <a:rPr lang="ru-RU" dirty="0" smtClean="0"/>
              <a:t>Иностранная литература. </a:t>
            </a:r>
          </a:p>
          <a:p>
            <a:pPr lvl="0"/>
            <a:r>
              <a:rPr lang="ru-RU" dirty="0" smtClean="0"/>
              <a:t>Завершают список интернет источники.</a:t>
            </a:r>
            <a:endParaRPr lang="ru-RU" dirty="0"/>
          </a:p>
          <a:p>
            <a:pPr marL="0" lvl="0" indent="0" algn="ctr">
              <a:buNone/>
            </a:pPr>
            <a:r>
              <a:rPr lang="ru-RU" dirty="0" smtClean="0"/>
              <a:t>Источников </a:t>
            </a:r>
            <a:r>
              <a:rPr lang="ru-RU" dirty="0"/>
              <a:t>должно быть </a:t>
            </a:r>
            <a:r>
              <a:rPr lang="ru-RU" b="1" dirty="0"/>
              <a:t>не менее 20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8198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Титульный лист</a:t>
            </a:r>
            <a:endParaRPr lang="ru-RU" dirty="0"/>
          </a:p>
        </p:txBody>
      </p:sp>
      <p:pic>
        <p:nvPicPr>
          <p:cNvPr id="8" name="Рисунок 7"/>
          <p:cNvPicPr/>
          <p:nvPr/>
        </p:nvPicPr>
        <p:blipFill rotWithShape="1">
          <a:blip r:embed="rId2"/>
          <a:srcRect l="49122" t="11330" r="16280" b="8086"/>
          <a:stretch/>
        </p:blipFill>
        <p:spPr bwMode="auto">
          <a:xfrm>
            <a:off x="4030821" y="122236"/>
            <a:ext cx="4527392" cy="64928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8652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4890" t="26758" r="26355" b="9570"/>
          <a:stretch/>
        </p:blipFill>
        <p:spPr>
          <a:xfrm>
            <a:off x="1857375" y="214311"/>
            <a:ext cx="8542522" cy="627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543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4671" t="26562" r="24378" b="9374"/>
          <a:stretch/>
        </p:blipFill>
        <p:spPr>
          <a:xfrm>
            <a:off x="1585912" y="285749"/>
            <a:ext cx="8872887" cy="627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6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208" t="22461" r="25256" b="8788"/>
          <a:stretch/>
        </p:blipFill>
        <p:spPr>
          <a:xfrm>
            <a:off x="2185987" y="157162"/>
            <a:ext cx="8073249" cy="642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5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5220" t="35547" r="26025" b="14258"/>
          <a:stretch/>
        </p:blipFill>
        <p:spPr>
          <a:xfrm>
            <a:off x="757237" y="371475"/>
            <a:ext cx="10293083" cy="595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16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Требования к содержанию и оформлению презентации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Слайд</a:t>
            </a:r>
            <a:r>
              <a:rPr lang="ru-RU" dirty="0"/>
              <a:t> 1 – титульный лист (должен содержать следующую информацию: название образовательной организации и специальности, название доклада, ФИО студента, ФИО руководителя).</a:t>
            </a:r>
          </a:p>
          <a:p>
            <a:r>
              <a:rPr lang="ru-RU" dirty="0"/>
              <a:t>Слайд 2 – цели и задачи </a:t>
            </a:r>
            <a:r>
              <a:rPr lang="ru-RU" dirty="0" smtClean="0"/>
              <a:t>Дипломной работы </a:t>
            </a:r>
            <a:r>
              <a:rPr lang="ru-RU" dirty="0"/>
              <a:t>(текст).</a:t>
            </a:r>
          </a:p>
          <a:p>
            <a:r>
              <a:rPr lang="ru-RU" dirty="0"/>
              <a:t>Слайд 3 – объект, предмет исследования. </a:t>
            </a:r>
          </a:p>
          <a:p>
            <a:r>
              <a:rPr lang="ru-RU" dirty="0"/>
              <a:t>Слайды – иллюстрирующие основные теоретические положения.</a:t>
            </a:r>
          </a:p>
          <a:p>
            <a:r>
              <a:rPr lang="ru-RU" dirty="0"/>
              <a:t>Слайды – иллюстрирующие этапы практической части.</a:t>
            </a:r>
          </a:p>
          <a:p>
            <a:r>
              <a:rPr lang="ru-RU" dirty="0"/>
              <a:t>Слайд – основные выводы. </a:t>
            </a:r>
          </a:p>
          <a:p>
            <a:r>
              <a:rPr lang="ru-RU" dirty="0"/>
              <a:t>Последний слайд – надпись «Спасибо за внимание».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3778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ru-RU" dirty="0" smtClean="0"/>
              <a:t>Общие требования к оформлению презентации: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стиль </a:t>
            </a:r>
            <a:r>
              <a:rPr lang="ru-RU" dirty="0"/>
              <a:t>слайдов строгий, единый для всех слайдов;</a:t>
            </a:r>
          </a:p>
          <a:p>
            <a:pPr lvl="0"/>
            <a:r>
              <a:rPr lang="ru-RU" dirty="0"/>
              <a:t> используются два типа слайдов: для титульного и для основного содержания;</a:t>
            </a:r>
          </a:p>
          <a:p>
            <a:pPr lvl="0"/>
            <a:r>
              <a:rPr lang="ru-RU" dirty="0"/>
              <a:t>каждый слайд (кроме титульного) должен иметь лаконичный крупный заголовок;</a:t>
            </a:r>
          </a:p>
          <a:p>
            <a:pPr lvl="0"/>
            <a:r>
              <a:rPr lang="ru-RU" dirty="0"/>
              <a:t>в презентации должно быть меньше текста, больше графического изображения материала;</a:t>
            </a:r>
          </a:p>
          <a:p>
            <a:pPr lvl="0"/>
            <a:r>
              <a:rPr lang="ru-RU" dirty="0"/>
              <a:t>количество используемых шрифтов – не более 3-х;</a:t>
            </a:r>
          </a:p>
          <a:p>
            <a:pPr lvl="0"/>
            <a:r>
              <a:rPr lang="ru-RU" dirty="0"/>
              <a:t>фон слайдов должен быть светлым, а текст темным;</a:t>
            </a:r>
          </a:p>
          <a:p>
            <a:pPr lvl="0"/>
            <a:r>
              <a:rPr lang="ru-RU" dirty="0"/>
              <a:t>смена слайдов должна происходить по «щелчку мыши», без эффектов перехода, без анимационных эффектов.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477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Требования к тексту: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6287" y="1868488"/>
            <a:ext cx="10577513" cy="3303587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читаемость </a:t>
            </a:r>
            <a:r>
              <a:rPr lang="ru-RU" dirty="0"/>
              <a:t>текста на фоне слайдов;</a:t>
            </a:r>
          </a:p>
          <a:p>
            <a:pPr lvl="0"/>
            <a:r>
              <a:rPr lang="ru-RU" dirty="0"/>
              <a:t>наиболее важная информация (выводы, определения) выделяется крупным и полужирным шрифтом 24 размера;</a:t>
            </a:r>
          </a:p>
          <a:p>
            <a:pPr lvl="0"/>
            <a:r>
              <a:rPr lang="ru-RU" dirty="0"/>
              <a:t>основной текст минимум шрифтом 18 размера;</a:t>
            </a:r>
          </a:p>
          <a:p>
            <a:pPr lvl="0"/>
            <a:r>
              <a:rPr lang="ru-RU" dirty="0" smtClean="0"/>
              <a:t>время </a:t>
            </a:r>
            <a:r>
              <a:rPr lang="ru-RU" dirty="0"/>
              <a:t>глаголов должно  быть везде одинаковым;</a:t>
            </a:r>
          </a:p>
          <a:p>
            <a:pPr lvl="0"/>
            <a:r>
              <a:rPr lang="ru-RU" dirty="0"/>
              <a:t>предпочтительно горизонтальное расположение </a:t>
            </a:r>
            <a:r>
              <a:rPr lang="ru-RU" dirty="0" smtClean="0"/>
              <a:t>информации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3329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Требования к оформлению диаграмм и таблиц: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03550"/>
          </a:xfrm>
        </p:spPr>
        <p:txBody>
          <a:bodyPr/>
          <a:lstStyle/>
          <a:p>
            <a:pPr lvl="0"/>
            <a:r>
              <a:rPr lang="ru-RU" sz="3200" dirty="0" smtClean="0"/>
              <a:t>у</a:t>
            </a:r>
            <a:r>
              <a:rPr lang="ru-RU" sz="3200" dirty="0"/>
              <a:t> диаграммы и таблицы должно быть название или таким названием может служить заголовок слайда; </a:t>
            </a:r>
          </a:p>
          <a:p>
            <a:pPr lvl="0"/>
            <a:r>
              <a:rPr lang="ru-RU" sz="3200" dirty="0"/>
              <a:t>диаграмма и таблица должны занимать все место на слайде; </a:t>
            </a:r>
          </a:p>
          <a:p>
            <a:pPr lvl="0"/>
            <a:r>
              <a:rPr lang="ru-RU" sz="3200" dirty="0"/>
              <a:t>линии и подписи должны быть хорошо видны.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8626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643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Требования к докладу на защите дипломной работы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213" y="1200150"/>
            <a:ext cx="11415712" cy="5276850"/>
          </a:xfrm>
        </p:spPr>
        <p:txBody>
          <a:bodyPr>
            <a:normAutofit fontScale="92500"/>
          </a:bodyPr>
          <a:lstStyle/>
          <a:p>
            <a:pPr lvl="0"/>
            <a:r>
              <a:rPr lang="ru-RU" dirty="0" smtClean="0"/>
              <a:t>доклад </a:t>
            </a:r>
            <a:r>
              <a:rPr lang="ru-RU" dirty="0"/>
              <a:t>начинается с приветствия к председателю и членам ГЭК: </a:t>
            </a:r>
            <a:endParaRPr lang="ru-RU" dirty="0" smtClean="0"/>
          </a:p>
          <a:p>
            <a:pPr marL="0" lvl="0" indent="0" algn="ctr">
              <a:buNone/>
            </a:pPr>
            <a:r>
              <a:rPr lang="ru-RU" b="1" dirty="0" smtClean="0"/>
              <a:t>«</a:t>
            </a:r>
            <a:r>
              <a:rPr lang="ru-RU" b="1" dirty="0"/>
              <a:t>Уважаемый председатель и члены государственной аттестационной комиссии! Вашему вниманию предлагается дипломная работа на тему….»</a:t>
            </a:r>
          </a:p>
          <a:p>
            <a:pPr lvl="0"/>
            <a:r>
              <a:rPr lang="ru-RU" dirty="0"/>
              <a:t>в 2-3 предложениях даётся характеристика актуальности темы.</a:t>
            </a:r>
          </a:p>
          <a:p>
            <a:pPr lvl="0"/>
            <a:r>
              <a:rPr lang="ru-RU" dirty="0" smtClean="0"/>
              <a:t>формулируется </a:t>
            </a:r>
            <a:r>
              <a:rPr lang="ru-RU" dirty="0"/>
              <a:t>цель и задачи работы, объект, предмет и гипотеза исследования.</a:t>
            </a:r>
          </a:p>
          <a:p>
            <a:pPr lvl="0"/>
            <a:r>
              <a:rPr lang="ru-RU" dirty="0"/>
              <a:t>даётся описание глав. Из каждой главы используются выводы или формулировки, характеризующие результаты. Эту часть доклада можно иллюстрировать.</a:t>
            </a:r>
          </a:p>
          <a:p>
            <a:pPr lvl="0"/>
            <a:r>
              <a:rPr lang="ru-RU" dirty="0"/>
              <a:t>формулируются основные выводы, вынесенные в заключение («в результате проведённого исследования были сделаны следующие выводы…».  </a:t>
            </a:r>
          </a:p>
          <a:p>
            <a:pPr lvl="0"/>
            <a:r>
              <a:rPr lang="ru-RU" dirty="0"/>
              <a:t>завершается доклад словами: «Благодарю за внимание».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405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861</Words>
  <Application>Microsoft Office PowerPoint</Application>
  <PresentationFormat>Широкоэкранный</PresentationFormat>
  <Paragraphs>91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Wingdings</vt:lpstr>
      <vt:lpstr>Тема Office</vt:lpstr>
      <vt:lpstr>Правила оформления дипломной работы</vt:lpstr>
      <vt:lpstr>Общий объем дипломной работы  должен быть не менее 35-50 листов формата А4 (без учета приложений) </vt:lpstr>
      <vt:lpstr>Между отельными структурными частями дипломной работы следует придерживаться следующего соотношения:</vt:lpstr>
      <vt:lpstr>Требования к написанию «Введения»:</vt:lpstr>
      <vt:lpstr>Основные параметры оформления </vt:lpstr>
      <vt:lpstr>Основные параметры оформления: </vt:lpstr>
      <vt:lpstr>Презентация PowerPoint</vt:lpstr>
      <vt:lpstr>Презентация PowerPoint</vt:lpstr>
      <vt:lpstr>Презентация PowerPoint</vt:lpstr>
      <vt:lpstr>Литература</vt:lpstr>
      <vt:lpstr>Титульный 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Требования к содержанию и оформлению презентации </vt:lpstr>
      <vt:lpstr>Общие требования к оформлению презентации:</vt:lpstr>
      <vt:lpstr>Требования к тексту:</vt:lpstr>
      <vt:lpstr>Требования к оформлению диаграмм и таблиц:</vt:lpstr>
      <vt:lpstr>Требования к докладу на защите дипломной работы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Owner</dc:creator>
  <cp:lastModifiedBy>-</cp:lastModifiedBy>
  <cp:revision>17</cp:revision>
  <dcterms:created xsi:type="dcterms:W3CDTF">2024-01-11T16:34:51Z</dcterms:created>
  <dcterms:modified xsi:type="dcterms:W3CDTF">2024-01-16T13:10:57Z</dcterms:modified>
</cp:coreProperties>
</file>